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211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customXml" Target="../customXml/item1.xml"/><Relationship Id="rId3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2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11" Type="http://schemas.openxmlformats.org/officeDocument/2006/relationships/slide" Target="slides/slide5.xml"/><Relationship Id="rId5" Type="http://schemas.openxmlformats.org/officeDocument/2006/relationships/theme" Target="theme/theme1.xml"/><Relationship Id="rId15" Type="http://schemas.openxmlformats.org/officeDocument/2006/relationships/customXml" Target="../customXml/item3.xml"/><Relationship Id="rId10" Type="http://schemas.openxmlformats.org/officeDocument/2006/relationships/slide" Target="slides/slide4.xml"/><Relationship Id="rId4" Type="http://schemas.openxmlformats.org/officeDocument/2006/relationships/viewProps" Target="viewProps.xml"/><Relationship Id="rId9" Type="http://schemas.openxmlformats.org/officeDocument/2006/relationships/slide" Target="slides/slide3.xml"/><Relationship Id="rId14" Type="http://schemas.openxmlformats.org/officeDocument/2006/relationships/customXml" Target="../customXml/item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180000"/>
          </a:xfrm>
          <a:prstGeom prst="rect">
            <a:avLst/>
          </a:prstGeom>
          <a:solidFill>
            <a:srgbClr val="B855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76000" y="360000"/>
            <a:ext cx="8640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B8552D"/>
                </a:solidFill>
                <a:latin typeface="Poppins"/>
              </a:rPr>
              <a:t>COMUNIDAD INDÍGENA ATACAMEÑA DE LASANA · MURAL DE LA COMUNIDAD · [MES Y AÑO]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6000" y="864000"/>
            <a:ext cx="10080000" cy="864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000" b="1">
                <a:solidFill>
                  <a:srgbClr val="1B2D4E"/>
                </a:solidFill>
                <a:latin typeface="Lora"/>
              </a:rPr>
              <a:t>1 · De qué se trata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6000" y="2015999"/>
            <a:ext cx="10800000" cy="3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0">
                <a:solidFill>
                  <a:srgbClr val="1F2937"/>
                </a:solidFill>
                <a:latin typeface="Poppins"/>
              </a:rPr>
              <a:t>Tres frases: qué documento es, quién lo entrega, de qué mes o periodo.</a:t>
            </a:r>
          </a:p>
          <a:p>
            <a:r>
              <a:rPr sz="2400" b="0">
                <a:solidFill>
                  <a:srgbClr val="1F2937"/>
                </a:solidFill>
                <a:latin typeface="Poppins"/>
              </a:rPr>
              <a:t/>
            </a:r>
          </a:p>
          <a:p>
            <a:r>
              <a:rPr sz="2400" b="0">
                <a:solidFill>
                  <a:srgbClr val="1F2937"/>
                </a:solidFill>
                <a:latin typeface="Poppins"/>
              </a:rPr>
              <a:t>[Pega aquí la lámina 1 que te dio Claude, ya revisada.]</a:t>
            </a:r>
          </a:p>
        </p:txBody>
      </p:sp>
      <p:sp>
        <p:nvSpPr>
          <p:cNvPr id="7" name="Rectangle 6"/>
          <p:cNvSpPr/>
          <p:nvPr/>
        </p:nvSpPr>
        <p:spPr>
          <a:xfrm>
            <a:off x="576000" y="6012000"/>
            <a:ext cx="11016000" cy="14400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76000" y="6083999"/>
            <a:ext cx="11016000" cy="43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0">
                <a:solidFill>
                  <a:srgbClr val="6B7280"/>
                </a:solidFill>
                <a:latin typeface="Poppins"/>
              </a:rPr>
              <a:t>Fuente: [documento y página de cada número]  ·  Cada cifra de esta lámina se verificó en el documento original antes de presentarla.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44000" y="6083999"/>
            <a:ext cx="792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6B7280"/>
                </a:solidFill>
                <a:latin typeface="Poppins"/>
              </a:rPr>
              <a:t>1 / 6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56119" y="324000"/>
            <a:ext cx="2160000" cy="71685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180000"/>
          </a:xfrm>
          <a:prstGeom prst="rect">
            <a:avLst/>
          </a:prstGeom>
          <a:solidFill>
            <a:srgbClr val="B855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76000" y="360000"/>
            <a:ext cx="8640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B8552D"/>
                </a:solidFill>
                <a:latin typeface="Poppins"/>
              </a:rPr>
              <a:t>COMUNIDAD INDÍGENA ATACAMEÑA DE LASANA · MURAL DE LA COMUNIDAD · [MES Y AÑO]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6000" y="864000"/>
            <a:ext cx="10080000" cy="864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000" b="1">
                <a:solidFill>
                  <a:srgbClr val="1B2D4E"/>
                </a:solidFill>
                <a:latin typeface="Lora"/>
              </a:rPr>
              <a:t>2 · Lo que el informe dice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6000" y="2015999"/>
            <a:ext cx="10800000" cy="3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0">
                <a:solidFill>
                  <a:srgbClr val="1F2937"/>
                </a:solidFill>
                <a:latin typeface="Poppins"/>
              </a:rPr>
              <a:t>Los tres datos que más importan, uno por línea, cada uno con su página entre paréntesis.</a:t>
            </a:r>
          </a:p>
          <a:p>
            <a:r>
              <a:rPr sz="2400" b="0">
                <a:solidFill>
                  <a:srgbClr val="1F2937"/>
                </a:solidFill>
                <a:latin typeface="Poppins"/>
              </a:rPr>
              <a:t/>
            </a:r>
          </a:p>
          <a:p>
            <a:r>
              <a:rPr sz="2400" b="0">
                <a:solidFill>
                  <a:srgbClr val="1F2937"/>
                </a:solidFill>
                <a:latin typeface="Poppins"/>
              </a:rPr>
              <a:t>[Pega aquí la lámina 2.]</a:t>
            </a:r>
          </a:p>
        </p:txBody>
      </p:sp>
      <p:sp>
        <p:nvSpPr>
          <p:cNvPr id="7" name="Rectangle 6"/>
          <p:cNvSpPr/>
          <p:nvPr/>
        </p:nvSpPr>
        <p:spPr>
          <a:xfrm>
            <a:off x="576000" y="6012000"/>
            <a:ext cx="11016000" cy="14400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76000" y="6083999"/>
            <a:ext cx="11016000" cy="43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0">
                <a:solidFill>
                  <a:srgbClr val="6B7280"/>
                </a:solidFill>
                <a:latin typeface="Poppins"/>
              </a:rPr>
              <a:t>Fuente: [documento y página de cada número]  ·  Cada cifra de esta lámina se verificó en el documento original antes de presentarla.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44000" y="6083999"/>
            <a:ext cx="792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6B7280"/>
                </a:solidFill>
                <a:latin typeface="Poppins"/>
              </a:rPr>
              <a:t>2 / 6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56119" y="324000"/>
            <a:ext cx="2160000" cy="71685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180000"/>
          </a:xfrm>
          <a:prstGeom prst="rect">
            <a:avLst/>
          </a:prstGeom>
          <a:solidFill>
            <a:srgbClr val="B855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76000" y="360000"/>
            <a:ext cx="8640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B8552D"/>
                </a:solidFill>
                <a:latin typeface="Poppins"/>
              </a:rPr>
              <a:t>COMUNIDAD INDÍGENA ATACAMEÑA DE LASANA · MURAL DE LA COMUNIDAD · [MES Y AÑO]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6000" y="864000"/>
            <a:ext cx="10080000" cy="864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000" b="1">
                <a:solidFill>
                  <a:srgbClr val="1B2D4E"/>
                </a:solidFill>
                <a:latin typeface="Lora"/>
              </a:rPr>
              <a:t>3 · Lo que el informe no dice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6000" y="2015999"/>
            <a:ext cx="10800000" cy="3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0">
                <a:solidFill>
                  <a:srgbClr val="1F2937"/>
                </a:solidFill>
                <a:latin typeface="Poppins"/>
              </a:rPr>
              <a:t>Lo que quedó sin responder: días borrados, representatividad, obras junto a la estación, límites de detección.</a:t>
            </a:r>
          </a:p>
          <a:p>
            <a:r>
              <a:rPr sz="2400" b="0">
                <a:solidFill>
                  <a:srgbClr val="1F2937"/>
                </a:solidFill>
                <a:latin typeface="Poppins"/>
              </a:rPr>
              <a:t/>
            </a:r>
          </a:p>
          <a:p>
            <a:r>
              <a:rPr sz="2400" b="0">
                <a:solidFill>
                  <a:srgbClr val="1F2937"/>
                </a:solidFill>
                <a:latin typeface="Poppins"/>
              </a:rPr>
              <a:t>[Pega aquí la lámina 3.]</a:t>
            </a:r>
          </a:p>
        </p:txBody>
      </p:sp>
      <p:sp>
        <p:nvSpPr>
          <p:cNvPr id="7" name="Rectangle 6"/>
          <p:cNvSpPr/>
          <p:nvPr/>
        </p:nvSpPr>
        <p:spPr>
          <a:xfrm>
            <a:off x="576000" y="6012000"/>
            <a:ext cx="11016000" cy="14400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76000" y="6083999"/>
            <a:ext cx="11016000" cy="43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0">
                <a:solidFill>
                  <a:srgbClr val="6B7280"/>
                </a:solidFill>
                <a:latin typeface="Poppins"/>
              </a:rPr>
              <a:t>Fuente: [documento y página de cada número]  ·  Cada cifra de esta lámina se verificó en el documento original antes de presentarla.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44000" y="6083999"/>
            <a:ext cx="792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6B7280"/>
                </a:solidFill>
                <a:latin typeface="Poppins"/>
              </a:rPr>
              <a:t>3 / 6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56119" y="324000"/>
            <a:ext cx="2160000" cy="71685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180000"/>
          </a:xfrm>
          <a:prstGeom prst="rect">
            <a:avLst/>
          </a:prstGeom>
          <a:solidFill>
            <a:srgbClr val="B855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76000" y="360000"/>
            <a:ext cx="8640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B8552D"/>
                </a:solidFill>
                <a:latin typeface="Poppins"/>
              </a:rPr>
              <a:t>COMUNIDAD INDÍGENA ATACAMEÑA DE LASANA · MURAL DE LA COMUNIDAD · [MES Y AÑO]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6000" y="864000"/>
            <a:ext cx="10080000" cy="864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000" b="1">
                <a:solidFill>
                  <a:srgbClr val="1B2D4E"/>
                </a:solidFill>
                <a:latin typeface="Lora"/>
              </a:rPr>
              <a:t>4 · En qué nos afecta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6000" y="2015999"/>
            <a:ext cx="10800000" cy="3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0">
                <a:solidFill>
                  <a:srgbClr val="1F2937"/>
                </a:solidFill>
                <a:latin typeface="Poppins"/>
              </a:rPr>
              <a:t>En puntos. Sin adjetivos: lo que el documento permite decir.</a:t>
            </a:r>
          </a:p>
          <a:p>
            <a:r>
              <a:rPr sz="2400" b="0">
                <a:solidFill>
                  <a:srgbClr val="1F2937"/>
                </a:solidFill>
                <a:latin typeface="Poppins"/>
              </a:rPr>
              <a:t/>
            </a:r>
          </a:p>
          <a:p>
            <a:r>
              <a:rPr sz="2400" b="0">
                <a:solidFill>
                  <a:srgbClr val="1F2937"/>
                </a:solidFill>
                <a:latin typeface="Poppins"/>
              </a:rPr>
              <a:t>[Pega aquí la lámina 4.]</a:t>
            </a:r>
          </a:p>
        </p:txBody>
      </p:sp>
      <p:sp>
        <p:nvSpPr>
          <p:cNvPr id="7" name="Rectangle 6"/>
          <p:cNvSpPr/>
          <p:nvPr/>
        </p:nvSpPr>
        <p:spPr>
          <a:xfrm>
            <a:off x="576000" y="6012000"/>
            <a:ext cx="11016000" cy="14400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76000" y="6083999"/>
            <a:ext cx="11016000" cy="43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0">
                <a:solidFill>
                  <a:srgbClr val="6B7280"/>
                </a:solidFill>
                <a:latin typeface="Poppins"/>
              </a:rPr>
              <a:t>Fuente: [documento y página de cada número]  ·  Cada cifra de esta lámina se verificó en el documento original antes de presentarla.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44000" y="6083999"/>
            <a:ext cx="792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6B7280"/>
                </a:solidFill>
                <a:latin typeface="Poppins"/>
              </a:rPr>
              <a:t>4 / 6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56119" y="324000"/>
            <a:ext cx="2160000" cy="71685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180000"/>
          </a:xfrm>
          <a:prstGeom prst="rect">
            <a:avLst/>
          </a:prstGeom>
          <a:solidFill>
            <a:srgbClr val="B855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76000" y="360000"/>
            <a:ext cx="8640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B8552D"/>
                </a:solidFill>
                <a:latin typeface="Poppins"/>
              </a:rPr>
              <a:t>COMUNIDAD INDÍGENA ATACAMEÑA DE LASANA · MURAL DE LA COMUNIDAD · [MES Y AÑO]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6000" y="864000"/>
            <a:ext cx="10080000" cy="864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000" b="1">
                <a:solidFill>
                  <a:srgbClr val="1B2D4E"/>
                </a:solidFill>
                <a:latin typeface="Lora"/>
              </a:rPr>
              <a:t>5 · Qué vamos a pedir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6000" y="2015999"/>
            <a:ext cx="10800000" cy="3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0">
                <a:solidFill>
                  <a:srgbClr val="1F2937"/>
                </a:solidFill>
                <a:latin typeface="Poppins"/>
              </a:rPr>
              <a:t>Una frase por pedido. «Se solicita al Titular…» y un verbo: fundamentar, aclarar, complementar, acreditar.</a:t>
            </a:r>
          </a:p>
          <a:p>
            <a:r>
              <a:rPr sz="2400" b="0">
                <a:solidFill>
                  <a:srgbClr val="1F2937"/>
                </a:solidFill>
                <a:latin typeface="Poppins"/>
              </a:rPr>
              <a:t/>
            </a:r>
          </a:p>
          <a:p>
            <a:r>
              <a:rPr sz="2400" b="0">
                <a:solidFill>
                  <a:srgbClr val="1F2937"/>
                </a:solidFill>
                <a:latin typeface="Poppins"/>
              </a:rPr>
              <a:t>[Pega aquí la lámina 5.]</a:t>
            </a:r>
          </a:p>
        </p:txBody>
      </p:sp>
      <p:sp>
        <p:nvSpPr>
          <p:cNvPr id="7" name="Rectangle 6"/>
          <p:cNvSpPr/>
          <p:nvPr/>
        </p:nvSpPr>
        <p:spPr>
          <a:xfrm>
            <a:off x="576000" y="6012000"/>
            <a:ext cx="11016000" cy="14400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76000" y="6083999"/>
            <a:ext cx="11016000" cy="43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0">
                <a:solidFill>
                  <a:srgbClr val="6B7280"/>
                </a:solidFill>
                <a:latin typeface="Poppins"/>
              </a:rPr>
              <a:t>Fuente: [documento y página de cada número]  ·  Cada cifra de esta lámina se verificó en el documento original antes de presentarla.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44000" y="6083999"/>
            <a:ext cx="792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6B7280"/>
                </a:solidFill>
                <a:latin typeface="Poppins"/>
              </a:rPr>
              <a:t>5 / 6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56119" y="324000"/>
            <a:ext cx="2160000" cy="71685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180000"/>
          </a:xfrm>
          <a:prstGeom prst="rect">
            <a:avLst/>
          </a:prstGeom>
          <a:solidFill>
            <a:srgbClr val="B855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76000" y="360000"/>
            <a:ext cx="8640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B8552D"/>
                </a:solidFill>
                <a:latin typeface="Poppins"/>
              </a:rPr>
              <a:t>COMUNIDAD INDÍGENA ATACAMEÑA DE LASANA · MURAL DE LA COMUNIDAD · [MES Y AÑO]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6000" y="864000"/>
            <a:ext cx="10080000" cy="864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000" b="1">
                <a:solidFill>
                  <a:srgbClr val="1B2D4E"/>
                </a:solidFill>
                <a:latin typeface="Lora"/>
              </a:rPr>
              <a:t>6 · Glosario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6000" y="2015999"/>
            <a:ext cx="10800000" cy="3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0">
                <a:solidFill>
                  <a:srgbClr val="1F2937"/>
                </a:solidFill>
                <a:latin typeface="Poppins"/>
              </a:rPr>
              <a:t>Cada sigla y cada palabra técnica, explicada en una línea.</a:t>
            </a:r>
          </a:p>
          <a:p>
            <a:r>
              <a:rPr sz="2400" b="0">
                <a:solidFill>
                  <a:srgbClr val="1F2937"/>
                </a:solidFill>
                <a:latin typeface="Poppins"/>
              </a:rPr>
              <a:t/>
            </a:r>
          </a:p>
          <a:p>
            <a:r>
              <a:rPr sz="2400" b="0">
                <a:solidFill>
                  <a:srgbClr val="1F2937"/>
                </a:solidFill>
                <a:latin typeface="Poppins"/>
              </a:rPr>
              <a:t>[Pega aquí la lámina 6.]</a:t>
            </a:r>
          </a:p>
        </p:txBody>
      </p:sp>
      <p:sp>
        <p:nvSpPr>
          <p:cNvPr id="7" name="Rectangle 6"/>
          <p:cNvSpPr/>
          <p:nvPr/>
        </p:nvSpPr>
        <p:spPr>
          <a:xfrm>
            <a:off x="576000" y="6012000"/>
            <a:ext cx="11016000" cy="14400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76000" y="6083999"/>
            <a:ext cx="11016000" cy="43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0">
                <a:solidFill>
                  <a:srgbClr val="6B7280"/>
                </a:solidFill>
                <a:latin typeface="Poppins"/>
              </a:rPr>
              <a:t>Fuente: [documento y página de cada número]  ·  Cada cifra de esta lámina se verificó en el documento original antes de presentarla.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44000" y="6083999"/>
            <a:ext cx="792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6B7280"/>
                </a:solidFill>
                <a:latin typeface="Poppins"/>
              </a:rPr>
              <a:t>6 / 6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56119" y="324000"/>
            <a:ext cx="2160000" cy="71685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95219E20F29F634495F9B51A44477540" ma:contentTypeVersion="13" ma:contentTypeDescription="Crear nuevo documento." ma:contentTypeScope="" ma:versionID="6902c95b26b521fc3dc02c42878d37d6">
  <xsd:schema xmlns:xsd="http://www.w3.org/2001/XMLSchema" xmlns:xs="http://www.w3.org/2001/XMLSchema" xmlns:p="http://schemas.microsoft.com/office/2006/metadata/properties" xmlns:ns2="b8e42b2c-df24-4419-9ca5-5895c28e7e30" xmlns:ns3="04396ec5-5587-4eeb-80d9-7626075cc5c5" targetNamespace="http://schemas.microsoft.com/office/2006/metadata/properties" ma:root="true" ma:fieldsID="b716187dd9ec71a89452f68976f29ca4" ns2:_="" ns3:_="">
    <xsd:import namespace="b8e42b2c-df24-4419-9ca5-5895c28e7e30"/>
    <xsd:import namespace="04396ec5-5587-4eeb-80d9-7626075cc5c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e42b2c-df24-4419-9ca5-5895c28e7e3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Etiquetas de imagen" ma:readOnly="false" ma:fieldId="{5cf76f15-5ced-4ddc-b409-7134ff3c332f}" ma:taxonomyMulti="true" ma:sspId="feddc2c6-1f3c-42c1-8795-45eb0b60779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4396ec5-5587-4eeb-80d9-7626075cc5c5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373b7d42-e145-4746-b57c-84c3528409f0}" ma:internalName="TaxCatchAll" ma:showField="CatchAllData" ma:web="04396ec5-5587-4eeb-80d9-7626075cc5c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8e42b2c-df24-4419-9ca5-5895c28e7e30">
      <Terms xmlns="http://schemas.microsoft.com/office/infopath/2007/PartnerControls"/>
    </lcf76f155ced4ddcb4097134ff3c332f>
    <TaxCatchAll xmlns="04396ec5-5587-4eeb-80d9-7626075cc5c5" xsi:nil="true"/>
  </documentManagement>
</p:properties>
</file>

<file path=customXml/itemProps1.xml><?xml version="1.0" encoding="utf-8"?>
<ds:datastoreItem xmlns:ds="http://schemas.openxmlformats.org/officeDocument/2006/customXml" ds:itemID="{BDE26F85-1D9F-4459-93C8-09117CBF439C}"/>
</file>

<file path=customXml/itemProps2.xml><?xml version="1.0" encoding="utf-8"?>
<ds:datastoreItem xmlns:ds="http://schemas.openxmlformats.org/officeDocument/2006/customXml" ds:itemID="{5EEF1E5C-7756-43FD-AB64-B3F15BCD4813}"/>
</file>

<file path=customXml/itemProps3.xml><?xml version="1.0" encoding="utf-8"?>
<ds:datastoreItem xmlns:ds="http://schemas.openxmlformats.org/officeDocument/2006/customXml" ds:itemID="{48386B9B-F16A-45D6-BBD2-25615B6297C3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0x01010095219E20F29F634495F9B51A44477540</vt:lpwstr>
  </property>
</Properties>
</file>